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98" r:id="rId3"/>
    <p:sldId id="263" r:id="rId4"/>
    <p:sldId id="316" r:id="rId5"/>
    <p:sldId id="303" r:id="rId6"/>
    <p:sldId id="264" r:id="rId7"/>
    <p:sldId id="289" r:id="rId8"/>
    <p:sldId id="290" r:id="rId9"/>
    <p:sldId id="265" r:id="rId10"/>
    <p:sldId id="269" r:id="rId11"/>
    <p:sldId id="276" r:id="rId12"/>
    <p:sldId id="278" r:id="rId13"/>
    <p:sldId id="277" r:id="rId14"/>
    <p:sldId id="279" r:id="rId15"/>
    <p:sldId id="282" r:id="rId16"/>
    <p:sldId id="283" r:id="rId17"/>
    <p:sldId id="281" r:id="rId18"/>
    <p:sldId id="317" r:id="rId19"/>
    <p:sldId id="319" r:id="rId20"/>
    <p:sldId id="318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47A6"/>
    <a:srgbClr val="2564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6"/>
    <p:restoredTop sz="94639"/>
  </p:normalViewPr>
  <p:slideViewPr>
    <p:cSldViewPr snapToGrid="0">
      <p:cViewPr varScale="1">
        <p:scale>
          <a:sx n="71" d="100"/>
          <a:sy n="71" d="100"/>
        </p:scale>
        <p:origin x="66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tiff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41E3F-2E79-BC4E-A4A4-FBC28A29ECCC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9FE71-DABB-CF46-BE55-1D4033FBF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8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Utilize the R prog </a:t>
            </a:r>
            <a:r>
              <a:rPr lang="en-US" b="1" err="1"/>
              <a:t>lang</a:t>
            </a:r>
            <a:r>
              <a:rPr lang="en-US" b="1"/>
              <a:t> to build interactive quality of life reports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343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44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66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03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284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5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50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646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460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35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4041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058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583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78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52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63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r>
              <a:rPr lang="en-US"/>
              <a:t>YAML – title and directions on how the document should be rendered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91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03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50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60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CCB8-A1F9-9D45-B1BE-1334A9CEC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F84AAD-C0ED-E54D-B098-902E74A08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A2E7B-659B-EE44-98E6-FA4F4DEE6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C6166-4575-E247-B8C9-97A6B4E89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FDB64-B4B9-374B-A4D1-4E9C0FB3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68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19B1E-3F16-1946-BD3E-5BA06CB3A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F5D66-C488-9148-8033-8DC6982C5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69DAA-01A7-A044-A490-7A3850004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735DB-9219-6C46-AB1F-BE430E397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93EB3-BF07-AB4B-9196-1144805EF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6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2191B9-D7B6-3045-B8D3-D1B683A6E4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B7CCA3-4F6F-F34B-A668-18D34038C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2D9AB-F2A6-6247-BFBF-31769605E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19FEA-EF67-D943-9416-5D00F44A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A391F-DB9C-5845-B3C3-E65C7322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6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CCD7-0CE6-4B4B-9E7B-43D09532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D058C-A6D4-3D46-99D5-9846B773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624FB-67E1-D848-8335-07F5AB30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32C2A-AD07-734A-86EC-A5878D0C3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C4E15-FCE1-FC49-82ED-7299C01FE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9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1C4A8-4FDE-C541-BC5D-5994ED1B1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A2CDC-60D1-5848-8140-3C75F71BE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6F51F-96B3-2A49-9D36-157924BDA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7F261-5FEE-A847-A3EF-72774CC6A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D87DB-4A68-5D4A-A866-8A1BF279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9BE-E8DB-174A-83B2-D15ECD85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8D60A-64E0-9F4F-98D8-ADE65D212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DF8E7-7225-1F47-8FAC-2BB27565F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F1075-7430-BB4E-BFD4-EE5E5A18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2900D-DF2A-024F-9155-A5FC70394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10F23-8943-7540-90E3-33143343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23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A45DA-888E-5246-9E83-5AD40BCC7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0C284-07F3-0949-B018-E480276C1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7D890E-F32B-9647-B433-5C836ABFD9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00585-8AA2-B945-A55B-DEA0BF210A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56B7E9-DCAF-C943-AD45-EC5A012266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F5CA1A-C1E3-FE4C-8924-D002FA29A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DAA89-8DF6-5849-ACDE-D447A5D65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0DDF3-B547-A549-BC53-D4765A16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54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97178-099D-1C47-A678-639001869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83AACE-2680-5B4D-91D5-B2546684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58DDA8-B85A-3947-B78F-B7C3A7A8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3E16-5902-A94E-AAE6-6E8F8B60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6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27D88-AFF9-F045-949E-CCB6B799D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0713A1-DB60-BA46-947D-BEB101E96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FCD8F-2375-6141-8DAE-07B892E11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44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DA73A-65E5-294F-BDC4-A287162A2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3D431-3195-7149-8B30-78B067989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538C5-AA5F-EA45-AB83-B13ADD994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62A05-A1E9-354D-8737-446A8D3E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749F5-BBCC-6744-B64D-C2A0CF90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D416B-22EA-2B41-B9A2-4422FA767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77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4677-6B34-734F-A8B7-064D2617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9324A3-9F5D-9741-AFDA-3427B5BCDB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FE1E3-985B-214E-9D2B-A90E04AE0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75136-A696-BC41-AF78-E5511EE27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F4D1C-6AF4-3947-A865-5BBE5A31E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44402-FB73-9A43-AF0A-1A982543D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29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057137-6266-E340-89AC-C7DB663A6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7C3F3-BBEA-AB4E-84D4-314799D16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6B69C-BC82-3941-8518-A5ECF465C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DFE3D-F918-B247-ADCE-292DBD7B1732}" type="datetimeFigureOut">
              <a:rPr lang="en-US" smtClean="0"/>
              <a:t>9/22/2023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8AC4E-7993-9E47-9325-F4E7E4D8B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64D5E-06C6-5443-863B-39DF98867A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07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yovizlab/clinicaltrial_dashboard_training.git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intranet.mayo.edu/charlie/quantitative-health-sciences-education/r/r-shiny/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png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mailto:voss.molly@mayo.edu?subject=ISOQOL%202022%20Workshop" TargetMode="External"/><Relationship Id="rId4" Type="http://schemas.openxmlformats.org/officeDocument/2006/relationships/hyperlink" Target="mailto:golafshar.mayo.edu?subject=ISOQOL%202022%20Worksho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hyperlink" Target="https://www.rstudio.com/wp-content/uploads/2015/02/rmarkdown-cheatsheet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E92921-ED09-8743-9E45-0598E3B5B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228" y="1813116"/>
            <a:ext cx="10711543" cy="909806"/>
          </a:xfrm>
        </p:spPr>
        <p:txBody>
          <a:bodyPr>
            <a:noAutofit/>
          </a:bodyPr>
          <a:lstStyle/>
          <a:p>
            <a:r>
              <a:rPr lang="en-US" sz="4000" b="1" dirty="0" err="1">
                <a:solidFill>
                  <a:schemeClr val="bg1"/>
                </a:solidFill>
              </a:rPr>
              <a:t>RadOnc</a:t>
            </a:r>
            <a:r>
              <a:rPr lang="en-US" sz="4000" b="1" dirty="0">
                <a:solidFill>
                  <a:schemeClr val="bg1"/>
                </a:solidFill>
              </a:rPr>
              <a:t> Clinical Trial Dashboard Training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A57C9-CDE0-454C-BD1A-00A7038E8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758519"/>
            <a:ext cx="9144000" cy="10172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September 25, 2023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Molly Voss, Michael Golafshar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E3B8889-AF81-54DB-5142-E0DDA9EB9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95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Constructing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Page 2</a:t>
            </a: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 dirty="0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543061" y="4122821"/>
            <a:ext cx="4312307" cy="1302063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181600" y="1520566"/>
            <a:ext cx="50232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Let’s add a new page...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2697056-8202-774B-8D1A-9ABFD4213B32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Page 2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3FBEED-EB88-9F4A-8463-B4CF5F63BA41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B4AEF0-DF75-BF5A-CA27-CE3FA67CF7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Surveys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478893" y="4010526"/>
            <a:ext cx="4087718" cy="141435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Surveys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with a more meaningful name.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8202CF-E3B4-0246-8E04-661D4D60E5EE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42B9D8-F3D9-F148-BC5C-B4FAAE9DF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75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Demographics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  <a:endParaRPr lang="en-US" altLang="en-US" sz="20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903621" y="3048000"/>
            <a:ext cx="2662990" cy="96252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Demographics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Rename the first tab.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8EA574-5450-624B-8F62-267DEB7217F8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9727F1-7062-5D43-0273-0C3DA35041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94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4935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4023C9-AC07-0E4A-8FA6-D2F581D2965E}"/>
              </a:ext>
            </a:extLst>
          </p:cNvPr>
          <p:cNvSpPr/>
          <p:nvPr/>
        </p:nvSpPr>
        <p:spPr>
          <a:xfrm>
            <a:off x="391886" y="4340868"/>
            <a:ext cx="4500955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4001C5-F1B2-A7AE-AC14-AFB5A8BA1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282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985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 Hello  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 am some text in the sidebar.</a:t>
            </a:r>
          </a:p>
          <a:p>
            <a:pPr lvl="1"/>
            <a:endParaRPr lang="en-US" altLang="en-US" sz="1600">
              <a:solidFill>
                <a:srgbClr val="1447A6"/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 Hello 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I am some text in the sidebar.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 with text.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EC776C-61C2-B246-A6C9-FFDDA0E1E7F4}"/>
              </a:ext>
            </a:extLst>
          </p:cNvPr>
          <p:cNvSpPr/>
          <p:nvPr/>
        </p:nvSpPr>
        <p:spPr>
          <a:xfrm>
            <a:off x="417514" y="4840085"/>
            <a:ext cx="4475327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B149A8-8C18-FBDF-E318-6ABEE7DDB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798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398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 Plot A  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Plot B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Plot C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2004646" y="4010528"/>
            <a:ext cx="3561965" cy="122968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Column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B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C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A second column… with 2 sections.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58453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1D67A7-A76E-7848-E57E-359725BAE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938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860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"Demo Dashboard"</a:t>
            </a:r>
            <a:endParaRPr lang="en-US" altLang="en-US" sz="1500">
              <a:solidFill>
                <a:schemeClr val="bg1">
                  <a:lumMod val="50000"/>
                </a:schemeClr>
              </a:solidFill>
              <a:cs typeface="Calibri"/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Accrual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Gender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Age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783830" y="4362140"/>
            <a:ext cx="3792511" cy="1319132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Accrual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Gender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Age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Let’s add better section names.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69655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DF91F5-D78E-164F-9D10-07FD19FA1D4D}"/>
              </a:ext>
            </a:extLst>
          </p:cNvPr>
          <p:cNvCxnSpPr>
            <a:cxnSpLocks/>
          </p:cNvCxnSpPr>
          <p:nvPr/>
        </p:nvCxnSpPr>
        <p:spPr>
          <a:xfrm flipV="1">
            <a:off x="1783830" y="2891050"/>
            <a:ext cx="4152275" cy="147108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AE844EC-2CF0-7244-D308-9CB9ACFD5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496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425BF4-2ADE-754F-A8B1-9E8925EC3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50" y="162231"/>
            <a:ext cx="10628246" cy="6489291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461020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4502"/>
            <a:ext cx="11190347" cy="53956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Create a project to save your work from the workshop from a Git Repository. See the screenshot below.</a:t>
            </a:r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>
              <a:cs typeface="Calibri" panose="020F0502020204030204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After clicking "New Project from Git Repository" under the "New Project" drop down please enter the URL below into the prompt.  </a:t>
            </a:r>
            <a:r>
              <a:rPr lang="en-US" sz="1800" dirty="0">
                <a:hlinkClick r:id="rId3"/>
              </a:rPr>
              <a:t>https://github.com/mayovizlab/clinicaltrial_dashboard_training.git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And click okay to download the project. This will create a project with all the material we will use during the workshop pre-loaded for you.</a:t>
            </a:r>
            <a:endParaRPr lang="en-US" sz="1800" dirty="0">
              <a:ea typeface="Calibri" panose="020F0502020204030204"/>
              <a:cs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dirty="0">
                  <a:ea typeface="+mn-lt"/>
                  <a:cs typeface="+mn-lt"/>
                </a:rPr>
                <a:t>Getting Set Up – Download Samples</a:t>
              </a:r>
              <a:endParaRPr lang="en-US" dirty="0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0E9035EB-766F-A7EB-5269-09EABB96A4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5837"/>
          <a:stretch/>
        </p:blipFill>
        <p:spPr>
          <a:xfrm>
            <a:off x="1452562" y="1622489"/>
            <a:ext cx="9286875" cy="103841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3EB3D66-7636-DD1D-C1EB-50728740E147}"/>
              </a:ext>
            </a:extLst>
          </p:cNvPr>
          <p:cNvGrpSpPr/>
          <p:nvPr/>
        </p:nvGrpSpPr>
        <p:grpSpPr>
          <a:xfrm>
            <a:off x="1452561" y="3545109"/>
            <a:ext cx="9286875" cy="1690402"/>
            <a:chOff x="1452561" y="3545109"/>
            <a:chExt cx="9286875" cy="169040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086FDCA-FDB7-1535-6BB0-ED4E561F96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14266"/>
            <a:stretch/>
          </p:blipFill>
          <p:spPr>
            <a:xfrm>
              <a:off x="1452561" y="3545109"/>
              <a:ext cx="9286875" cy="1690402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D597667-182F-6711-49FA-3327B4842285}"/>
                </a:ext>
              </a:extLst>
            </p:cNvPr>
            <p:cNvSpPr txBox="1"/>
            <p:nvPr/>
          </p:nvSpPr>
          <p:spPr>
            <a:xfrm>
              <a:off x="3734719" y="4340646"/>
              <a:ext cx="2985572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800" dirty="0"/>
                <a:t>https://</a:t>
              </a:r>
              <a:r>
                <a:rPr lang="en-US" sz="800" dirty="0" err="1"/>
                <a:t>github.com</a:t>
              </a:r>
              <a:r>
                <a:rPr lang="en-US" sz="800" dirty="0"/>
                <a:t>/</a:t>
              </a:r>
              <a:r>
                <a:rPr lang="en-US" sz="800" dirty="0" err="1"/>
                <a:t>mayovizlab</a:t>
              </a:r>
              <a:r>
                <a:rPr lang="en-US" sz="800" dirty="0"/>
                <a:t>/</a:t>
              </a:r>
              <a:r>
                <a:rPr lang="en-US" sz="800" dirty="0" err="1"/>
                <a:t>clinicaltrial_dashboard_training</a:t>
              </a:r>
              <a:endParaRPr lang="en-US" sz="800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DA084DE8-C1E4-B74B-FC88-C168634B18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38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4502"/>
            <a:ext cx="10515600" cy="5395630"/>
          </a:xfrm>
        </p:spPr>
        <p:txBody>
          <a:bodyPr>
            <a:normAutofit fontScale="77500" lnSpcReduction="20000"/>
          </a:bodyPr>
          <a:lstStyle/>
          <a:p>
            <a:r>
              <a:rPr lang="en-US" sz="3600" b="1" dirty="0"/>
              <a:t>Static Reports/Dashboards</a:t>
            </a:r>
          </a:p>
          <a:p>
            <a:pPr lvl="1"/>
            <a:r>
              <a:rPr lang="en-US" sz="3000" dirty="0"/>
              <a:t>Nothing additional required just send the link.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sz="3600" b="1" dirty="0"/>
              <a:t>Dynamic Dashboards</a:t>
            </a:r>
          </a:p>
          <a:p>
            <a:pPr lvl="1"/>
            <a:r>
              <a:rPr lang="en-US" sz="3000" dirty="0"/>
              <a:t>Needs to be hosted on a server with R installed</a:t>
            </a:r>
          </a:p>
          <a:p>
            <a:pPr lvl="2"/>
            <a:r>
              <a:rPr lang="en-US" sz="3000" b="1" strike="sngStrike" dirty="0" err="1"/>
              <a:t>shinyapps.io</a:t>
            </a:r>
            <a:r>
              <a:rPr lang="en-US" sz="3000" b="1" strike="sngStrike" dirty="0"/>
              <a:t>  </a:t>
            </a:r>
            <a:r>
              <a:rPr lang="en-US" sz="3000" strike="sngStrike" dirty="0"/>
              <a:t>– hosting service by </a:t>
            </a:r>
            <a:r>
              <a:rPr lang="en-US" sz="3000" strike="sngStrike" dirty="0" err="1"/>
              <a:t>Rstudio</a:t>
            </a:r>
            <a:endParaRPr lang="en-US" sz="3000" strike="sngStrike" dirty="0"/>
          </a:p>
          <a:p>
            <a:pPr lvl="2"/>
            <a:r>
              <a:rPr lang="en-US" sz="3000" b="1" strike="sngStrike" dirty="0"/>
              <a:t>Shiny Server </a:t>
            </a:r>
            <a:r>
              <a:rPr lang="en-US" sz="3000" strike="sngStrike" dirty="0"/>
              <a:t>– can be set up by your institution</a:t>
            </a:r>
          </a:p>
          <a:p>
            <a:pPr lvl="2"/>
            <a:r>
              <a:rPr lang="en-US" sz="3000" b="1" dirty="0" err="1">
                <a:highlight>
                  <a:srgbClr val="FFFF00"/>
                </a:highlight>
              </a:rPr>
              <a:t>Rstudio</a:t>
            </a:r>
            <a:r>
              <a:rPr lang="en-US" sz="3000" b="1" dirty="0">
                <a:highlight>
                  <a:srgbClr val="FFFF00"/>
                </a:highlight>
              </a:rPr>
              <a:t>/Posit Connect </a:t>
            </a:r>
            <a:r>
              <a:rPr lang="en-US" sz="3000" dirty="0">
                <a:highlight>
                  <a:srgbClr val="FFFF00"/>
                </a:highlight>
              </a:rPr>
              <a:t>– full publishing platform from </a:t>
            </a:r>
            <a:r>
              <a:rPr lang="en-US" sz="3000" dirty="0" err="1">
                <a:highlight>
                  <a:srgbClr val="FFFF00"/>
                </a:highlight>
              </a:rPr>
              <a:t>Rstudio</a:t>
            </a:r>
            <a:r>
              <a:rPr lang="en-US" sz="3000" dirty="0">
                <a:highlight>
                  <a:srgbClr val="FFFF00"/>
                </a:highlight>
              </a:rPr>
              <a:t>. These servers can be found on </a:t>
            </a:r>
            <a:r>
              <a:rPr lang="en-US" sz="3000" dirty="0" err="1">
                <a:highlight>
                  <a:srgbClr val="FFFF00"/>
                </a:highlight>
              </a:rPr>
              <a:t>hsrstudio</a:t>
            </a:r>
            <a:r>
              <a:rPr lang="en-US" sz="3000" dirty="0">
                <a:highlight>
                  <a:srgbClr val="FFFF00"/>
                </a:highlight>
              </a:rPr>
              <a:t>/ </a:t>
            </a:r>
          </a:p>
          <a:p>
            <a:pPr lvl="2"/>
            <a:r>
              <a:rPr lang="en-US" sz="3000" b="1" strike="sngStrike" dirty="0"/>
              <a:t>Share your code with someone else </a:t>
            </a:r>
            <a:r>
              <a:rPr lang="en-US" sz="3000" strike="sngStrike" dirty="0"/>
              <a:t>– requires that they have and can use R </a:t>
            </a:r>
            <a:r>
              <a:rPr lang="en-US" sz="3000" strike="sngStrike" dirty="0">
                <a:sym typeface="Wingdings" pitchFamily="2" charset="2"/>
              </a:rPr>
              <a:t>/path/to/</a:t>
            </a:r>
            <a:r>
              <a:rPr lang="en-US" sz="3000" strike="sngStrike" dirty="0" err="1">
                <a:sym typeface="Wingdings" pitchFamily="2" charset="2"/>
              </a:rPr>
              <a:t>ptrax</a:t>
            </a:r>
            <a:r>
              <a:rPr lang="en-US" sz="3000" strike="sngStrike" dirty="0">
                <a:sym typeface="Wingdings" pitchFamily="2" charset="2"/>
              </a:rPr>
              <a:t>/files/from/cancer/center/</a:t>
            </a:r>
            <a:r>
              <a:rPr lang="en-US" sz="3000" strike="sngStrike" dirty="0" err="1">
                <a:sym typeface="Wingdings" pitchFamily="2" charset="2"/>
              </a:rPr>
              <a:t>sas</a:t>
            </a:r>
            <a:r>
              <a:rPr lang="en-US" sz="3000" strike="sngStrike" dirty="0">
                <a:sym typeface="Wingdings" pitchFamily="2" charset="2"/>
              </a:rPr>
              <a:t>/data/warehouse/</a:t>
            </a:r>
          </a:p>
          <a:p>
            <a:r>
              <a:rPr lang="en-US" sz="3600" b="1" dirty="0"/>
              <a:t>Internal Resources</a:t>
            </a:r>
          </a:p>
          <a:p>
            <a:pPr lvl="1"/>
            <a:r>
              <a:rPr lang="en-US" sz="3000" dirty="0">
                <a:hlinkClick r:id="rId3"/>
              </a:rPr>
              <a:t>https://intranet.mayo.edu/charlie/quantitative-health-sciences-education/r/r-shiny/</a:t>
            </a:r>
            <a:r>
              <a:rPr lang="en-US" sz="3000" dirty="0"/>
              <a:t> This provides directions on publishing and server options. </a:t>
            </a:r>
            <a:endParaRPr lang="en-US" b="1" dirty="0"/>
          </a:p>
          <a:p>
            <a:pPr marL="0" indent="0">
              <a:buNone/>
            </a:pPr>
            <a:endParaRPr lang="en-US" sz="3800" strike="sngStrike" dirty="0">
              <a:sym typeface="Wingdings" pitchFamily="2" charset="2"/>
            </a:endParaRP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C7AFC24-0771-314C-A5D1-7230061BE14A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F19DAF-2EAE-9747-A0B0-A9A54B32584B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Deploy</a:t>
              </a:r>
            </a:p>
          </p:txBody>
        </p:sp>
        <p:pic>
          <p:nvPicPr>
            <p:cNvPr id="13" name="Picture 13">
              <a:extLst>
                <a:ext uri="{FF2B5EF4-FFF2-40B4-BE49-F238E27FC236}">
                  <a16:creationId xmlns:a16="http://schemas.microsoft.com/office/drawing/2014/main" id="{BE39D372-E8B0-DF4D-8A9A-CFECB9BBD0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0B7C7F0-D494-9FD7-27AC-22D7311445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9376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Welcome / Session Outline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A596639-1D5A-476C-25EB-2C2501376F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097" t="25475" r="19190" b="5277"/>
          <a:stretch/>
        </p:blipFill>
        <p:spPr>
          <a:xfrm>
            <a:off x="6362700" y="1600199"/>
            <a:ext cx="4637314" cy="40168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EBCF75-F550-A2D2-B946-932A59FD6E17}"/>
              </a:ext>
            </a:extLst>
          </p:cNvPr>
          <p:cNvSpPr txBox="1"/>
          <p:nvPr/>
        </p:nvSpPr>
        <p:spPr>
          <a:xfrm>
            <a:off x="850282" y="2598003"/>
            <a:ext cx="6097806" cy="166199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Get set up  </a:t>
            </a:r>
            <a:endParaRPr lang="en-US" sz="28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RMD / Dashboard Basics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Clinical Trial Dashboard (from scratch)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AEC4F8-9B3B-CAE4-037D-B74BDB22BC6C}"/>
              </a:ext>
            </a:extLst>
          </p:cNvPr>
          <p:cNvSpPr txBox="1"/>
          <p:nvPr/>
        </p:nvSpPr>
        <p:spPr>
          <a:xfrm>
            <a:off x="1450109" y="29002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8F24C9-EC04-DF2F-543E-979BAA69D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463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914" y="1410674"/>
            <a:ext cx="8758403" cy="5340975"/>
          </a:xfrm>
        </p:spPr>
        <p:txBody>
          <a:bodyPr>
            <a:normAutofit/>
          </a:bodyPr>
          <a:lstStyle/>
          <a:p>
            <a:r>
              <a:rPr lang="en-US" sz="3600" b="1" dirty="0"/>
              <a:t>Pins for storing data on the shiny server</a:t>
            </a:r>
          </a:p>
          <a:p>
            <a:pPr lvl="1"/>
            <a:r>
              <a:rPr lang="en-US" sz="2600" dirty="0"/>
              <a:t>Allow you to update the data the dashboard points to without touching the dashboard code. </a:t>
            </a:r>
          </a:p>
          <a:p>
            <a:pPr lvl="1"/>
            <a:r>
              <a:rPr lang="en-US" sz="2600" dirty="0"/>
              <a:t>Can be run on your </a:t>
            </a:r>
            <a:r>
              <a:rPr lang="en-US" sz="2600" dirty="0" err="1"/>
              <a:t>cron</a:t>
            </a:r>
            <a:endParaRPr lang="en-US" sz="2600" dirty="0"/>
          </a:p>
          <a:p>
            <a:pPr lvl="1"/>
            <a:r>
              <a:rPr lang="en-US" sz="2600" dirty="0"/>
              <a:t>For example please see </a:t>
            </a:r>
            <a:r>
              <a:rPr lang="en-US" sz="2600" dirty="0" err="1"/>
              <a:t>data_prep_ex.R</a:t>
            </a:r>
            <a:r>
              <a:rPr lang="en-US" sz="2600" dirty="0"/>
              <a:t> </a:t>
            </a:r>
          </a:p>
          <a:p>
            <a:pPr lvl="1"/>
            <a:r>
              <a:rPr lang="en-US" sz="2600" dirty="0"/>
              <a:t>Please note you will also have to update the your .</a:t>
            </a:r>
            <a:r>
              <a:rPr lang="en-US" sz="2600" dirty="0" err="1"/>
              <a:t>Renviron</a:t>
            </a:r>
            <a:r>
              <a:rPr lang="en-US" sz="2600" dirty="0"/>
              <a:t> which is saved in your home directory. </a:t>
            </a:r>
          </a:p>
          <a:p>
            <a:r>
              <a:rPr lang="en-US" sz="3000" dirty="0"/>
              <a:t>Users</a:t>
            </a:r>
          </a:p>
          <a:p>
            <a:pPr lvl="1"/>
            <a:r>
              <a:rPr lang="en-US" sz="2600" dirty="0"/>
              <a:t>Clinical trials should have “Specific users or groups”</a:t>
            </a:r>
          </a:p>
          <a:p>
            <a:pPr lvl="1"/>
            <a:r>
              <a:rPr lang="en-US" sz="2600" dirty="0"/>
              <a:t>Assign with search bar if not listed select “users” to search internal Mayo employee database. </a:t>
            </a:r>
          </a:p>
          <a:p>
            <a:pPr lvl="1"/>
            <a:r>
              <a:rPr lang="en-US" sz="2600" dirty="0"/>
              <a:t>Assign all study team members listed on IRB to dashboard.  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C7AFC24-0771-314C-A5D1-7230061BE14A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F19DAF-2EAE-9747-A0B0-A9A54B32584B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Deploy cont. </a:t>
              </a:r>
            </a:p>
          </p:txBody>
        </p:sp>
        <p:pic>
          <p:nvPicPr>
            <p:cNvPr id="13" name="Picture 13">
              <a:extLst>
                <a:ext uri="{FF2B5EF4-FFF2-40B4-BE49-F238E27FC236}">
                  <a16:creationId xmlns:a16="http://schemas.microsoft.com/office/drawing/2014/main" id="{BE39D372-E8B0-DF4D-8A9A-CFECB9BBD0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0B7C7F0-D494-9FD7-27AC-22D731144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188973" y="1226635"/>
            <a:ext cx="875947" cy="91194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6094F90-BDC8-FF2E-D337-AAE4475E48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12120" y="2284425"/>
            <a:ext cx="3352800" cy="4467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9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Thank you!</a:t>
            </a:r>
            <a:endParaRPr lang="en-US" sz="4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8F6296A-A3CA-4A46-B4A9-1BB43B213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346" y="5792222"/>
            <a:ext cx="568224" cy="5682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B79120-2E01-6E40-969C-41606173355D}"/>
              </a:ext>
            </a:extLst>
          </p:cNvPr>
          <p:cNvSpPr/>
          <p:nvPr/>
        </p:nvSpPr>
        <p:spPr>
          <a:xfrm>
            <a:off x="899228" y="5814724"/>
            <a:ext cx="18411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Questions: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986BF1-D2A0-D042-AD9C-2C0EFC381FC2}"/>
              </a:ext>
            </a:extLst>
          </p:cNvPr>
          <p:cNvSpPr/>
          <p:nvPr/>
        </p:nvSpPr>
        <p:spPr>
          <a:xfrm>
            <a:off x="3823703" y="5742145"/>
            <a:ext cx="2970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Michael Golafshar, MS</a:t>
            </a:r>
          </a:p>
          <a:p>
            <a:r>
              <a:rPr lang="en-US" dirty="0">
                <a:hlinkClick r:id="rId4"/>
              </a:rPr>
              <a:t>golafshar.michael@mayo.edu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3DBC3A-0A32-FBAB-62F8-79B933432E10}"/>
              </a:ext>
            </a:extLst>
          </p:cNvPr>
          <p:cNvSpPr/>
          <p:nvPr/>
        </p:nvSpPr>
        <p:spPr>
          <a:xfrm>
            <a:off x="7309176" y="5714115"/>
            <a:ext cx="2970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Molly Voss</a:t>
            </a:r>
          </a:p>
          <a:p>
            <a:r>
              <a:rPr lang="en-US" dirty="0">
                <a:hlinkClick r:id="rId5"/>
              </a:rPr>
              <a:t>voss.molly@mayo.edu</a:t>
            </a:r>
            <a:endParaRPr lang="en-US" dirty="0"/>
          </a:p>
        </p:txBody>
      </p:sp>
      <p:pic>
        <p:nvPicPr>
          <p:cNvPr id="12" name="Picture 11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BF27D91-750C-1C40-CF15-7A7C0B7156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5978" y="120907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83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694880" y="1602039"/>
            <a:ext cx="44812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All of your data is on demand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Less time spent on regular report/requests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Calibri"/>
              </a:rPr>
              <a:t>Study team has all of the information they need in one place 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C3C1D73-DE40-E1DF-0124-D71FD26AA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9552" y="1677223"/>
            <a:ext cx="7242448" cy="42146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E21F82-F28F-5DA7-0EE3-FBC0E59BD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02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6D18FD-E474-33BE-4F55-FD7E6D2E4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531594" y="1394834"/>
            <a:ext cx="4296314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Allows for real-time quality control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Calibri"/>
              </a:rPr>
              <a:t>Relatively inexpensive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Calibri"/>
              </a:rPr>
              <a:t>Saves money over the life of the trial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Not as difficult as it might seem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DAC9EB9-31F5-A7BA-138E-FAC33B31C9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7908" y="1521818"/>
            <a:ext cx="7249290" cy="442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5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err="1"/>
                <a:t>RMarkdown</a:t>
              </a:r>
              <a:r>
                <a:rPr lang="en-US" sz="5400"/>
                <a:t> 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56FD594-B03B-54B2-C1C7-EEB082A57D64}"/>
              </a:ext>
            </a:extLst>
          </p:cNvPr>
          <p:cNvSpPr/>
          <p:nvPr/>
        </p:nvSpPr>
        <p:spPr>
          <a:xfrm>
            <a:off x="305803" y="1450217"/>
            <a:ext cx="9204157" cy="203132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 fontAlgn="base">
              <a:buFont typeface="Wingdings" panose="020F0302020204030204"/>
              <a:buChar char="§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u="sng" dirty="0" err="1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RMarkdown</a:t>
            </a: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 : allows you to easily create reports and seamlessly combine text and code together in a single document. This helps with reproducibility.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YAML Markdown Code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 err="1">
                <a:solidFill>
                  <a:srgbClr val="000000"/>
                </a:solidFill>
                <a:latin typeface="Calibri"/>
                <a:cs typeface="Calibri"/>
              </a:rPr>
              <a:t>Syntex</a:t>
            </a:r>
            <a:endParaRPr lang="en-US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Code chuck </a:t>
            </a:r>
          </a:p>
          <a:p>
            <a:pPr marL="1257300" lvl="2" indent="-34290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Options (results, echo, include)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How to knit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58FBF1-E217-142F-2292-3042C72741D8}"/>
              </a:ext>
            </a:extLst>
          </p:cNvPr>
          <p:cNvSpPr/>
          <p:nvPr/>
        </p:nvSpPr>
        <p:spPr>
          <a:xfrm>
            <a:off x="2005" y="4027572"/>
            <a:ext cx="12192000" cy="1226634"/>
          </a:xfrm>
          <a:prstGeom prst="rect">
            <a:avLst/>
          </a:prstGeom>
          <a:solidFill>
            <a:srgbClr val="1447A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3"/>
            <a:r>
              <a:rPr lang="en-US" sz="5400" err="1"/>
              <a:t>Flexdashboard</a:t>
            </a:r>
            <a:r>
              <a:rPr lang="en-US" sz="5400"/>
              <a:t>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A4347-BEA4-3447-1D71-5519BB35C9A8}"/>
              </a:ext>
            </a:extLst>
          </p:cNvPr>
          <p:cNvSpPr/>
          <p:nvPr/>
        </p:nvSpPr>
        <p:spPr>
          <a:xfrm>
            <a:off x="691419" y="5576118"/>
            <a:ext cx="6096000" cy="923330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marL="342900" indent="-342900" fontAlgn="base">
              <a:buFont typeface="Wingdings"/>
              <a:buChar char="§"/>
            </a:pPr>
            <a:r>
              <a:rPr lang="en-US" dirty="0">
                <a:cs typeface="Calibri"/>
              </a:rPr>
              <a:t>Uses </a:t>
            </a:r>
            <a:r>
              <a:rPr lang="en-US" dirty="0" err="1">
                <a:cs typeface="Calibri"/>
              </a:rPr>
              <a:t>RMarkdown</a:t>
            </a:r>
            <a:r>
              <a:rPr lang="en-US" dirty="0">
                <a:cs typeface="Calibri"/>
              </a:rPr>
              <a:t> to create dashboard</a:t>
            </a:r>
            <a:endParaRPr lang="en-US" dirty="0"/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Most be row or column format </a:t>
            </a:r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Anatomy and basic example </a:t>
            </a:r>
          </a:p>
        </p:txBody>
      </p:sp>
      <p:pic>
        <p:nvPicPr>
          <p:cNvPr id="6" name="Picture 7" descr="Table&#10;&#10;Description automatically generated">
            <a:extLst>
              <a:ext uri="{FF2B5EF4-FFF2-40B4-BE49-F238E27FC236}">
                <a16:creationId xmlns:a16="http://schemas.microsoft.com/office/drawing/2014/main" id="{B8327278-E8CF-5450-378D-BFAEAFE12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2441" y="2138683"/>
            <a:ext cx="6091987" cy="18286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200357-FC2D-B460-B5EE-B4EFEBA926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0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Anatomy of a </a:t>
              </a:r>
              <a:r>
                <a:rPr lang="en-US" sz="5400" err="1"/>
                <a:t>Flexdashboard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/>
          <p:nvPr/>
        </p:nvCxnSpPr>
        <p:spPr>
          <a:xfrm>
            <a:off x="2385700" y="1632919"/>
            <a:ext cx="0" cy="991891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660400" y="18288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1447A6"/>
                </a:solidFill>
              </a:rPr>
              <a:t>YAML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50AA0A-F243-DD90-2F50-000362997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52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85700" y="2768600"/>
            <a:ext cx="0" cy="135371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101600" y="3135888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RMarkdown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4A7758-F8E1-73BC-06DF-0A41DFFD7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4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74157" y="4557487"/>
            <a:ext cx="0" cy="74022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211008" y="4635213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Code block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48D154-3892-0841-EE23-5692B1B63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2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A68278D-E0CD-F042-9FE1-5DB3D89D1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625" y="119889"/>
            <a:ext cx="10020170" cy="6561129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850206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25fff9c-3f63-4fb2-9a8a-d9bdd0321f9a}" enabled="0" method="" siteId="{a25fff9c-3f63-4fb2-9a8a-d9bdd0321f9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1078</TotalTime>
  <Words>1354</Words>
  <Application>Microsoft Office PowerPoint</Application>
  <PresentationFormat>Widescreen</PresentationFormat>
  <Paragraphs>354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Wingdings</vt:lpstr>
      <vt:lpstr>Office Theme</vt:lpstr>
      <vt:lpstr>RadOnc Clinical Trial Dashboard Training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Shiny and Flexdashboards:  Interactive Patient Reported Quality of Life Tracking for Increasing Protocol Adherence</dc:title>
  <dc:subject/>
  <dc:creator>M Golafshar</dc:creator>
  <cp:keywords/>
  <dc:description/>
  <cp:lastModifiedBy>Voss, Molly M.</cp:lastModifiedBy>
  <cp:revision>48</cp:revision>
  <dcterms:created xsi:type="dcterms:W3CDTF">2019-10-03T01:19:15Z</dcterms:created>
  <dcterms:modified xsi:type="dcterms:W3CDTF">2023-09-22T22:07:19Z</dcterms:modified>
  <cp:category/>
</cp:coreProperties>
</file>

<file path=docProps/thumbnail.jpeg>
</file>